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22"/>
  </p:notesMasterIdLst>
  <p:sldIdLst>
    <p:sldId id="306" r:id="rId2"/>
    <p:sldId id="314" r:id="rId3"/>
    <p:sldId id="325" r:id="rId4"/>
    <p:sldId id="326" r:id="rId5"/>
    <p:sldId id="329" r:id="rId6"/>
    <p:sldId id="333" r:id="rId7"/>
    <p:sldId id="315" r:id="rId8"/>
    <p:sldId id="274" r:id="rId9"/>
    <p:sldId id="330" r:id="rId10"/>
    <p:sldId id="280" r:id="rId11"/>
    <p:sldId id="281" r:id="rId12"/>
    <p:sldId id="317" r:id="rId13"/>
    <p:sldId id="318" r:id="rId14"/>
    <p:sldId id="288" r:id="rId15"/>
    <p:sldId id="289" r:id="rId16"/>
    <p:sldId id="290" r:id="rId17"/>
    <p:sldId id="291" r:id="rId18"/>
    <p:sldId id="298" r:id="rId19"/>
    <p:sldId id="331" r:id="rId20"/>
    <p:sldId id="332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73" autoAdjust="0"/>
    <p:restoredTop sz="94660"/>
  </p:normalViewPr>
  <p:slideViewPr>
    <p:cSldViewPr>
      <p:cViewPr varScale="1">
        <p:scale>
          <a:sx n="82" d="100"/>
          <a:sy n="82" d="100"/>
        </p:scale>
        <p:origin x="-26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5CE4387-B8E0-41B4-B33E-8B2D2B2665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087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07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8524B38-906D-45C9-BD2D-29EC7E777E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C1BA7-1484-477B-A225-9F3131F0B3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A82DB-FCAB-4E55-8543-35AD30EE88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382C9-3442-48AB-83FF-8E392E4531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8493A-4493-430B-9C70-65202D0A34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D2ACB-D285-4598-80AC-6234A8D894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CF20A-CF98-473A-ABB7-E40DBCF24F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2774D-6E04-426C-AEFC-12560838AB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24D9C-C09F-4EE1-8D8C-D7A1F40F6C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71C75-7754-4E81-AE12-0EC978E8F6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37E7A-C072-42EE-80A2-030A3D96F5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6518B-DF81-4827-84BE-27F2419F88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97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ED3235-5A77-4C7B-94EC-D6867B3589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C%D0%B0%D1%80%D0%BA_%D0%A2%D0%B2%D0%B5%D0%BD" TargetMode="External"/><Relationship Id="rId3" Type="http://schemas.openxmlformats.org/officeDocument/2006/relationships/hyperlink" Target="https://ru.wikipedia.org/wiki/%D0%9F%D0%B5%D1%82%D1%80%D0%BE%D0%BD%D0%B8%D0%B9_%D0%90%D1%80%D0%B1%D0%B8%D1%82%D1%80" TargetMode="External"/><Relationship Id="rId7" Type="http://schemas.openxmlformats.org/officeDocument/2006/relationships/hyperlink" Target="https://ru.wikipedia.org/wiki/%D0%A1%D1%8E%D0%BD%D1%8C-%D1%86%D0%B7%D1%8B" TargetMode="External"/><Relationship Id="rId2" Type="http://schemas.openxmlformats.org/officeDocument/2006/relationships/hyperlink" Target="https://ru.wikipedia.org/wiki/%D0%9A%D0%BE%D0%BD%D1%84%D1%83%D1%86%D0%B8%D0%B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4%D0%B8%D0%BA%D0%BA%D0%B5%D0%BD%D1%81,_%D0%A7%D0%B0%D1%80%D0%BB%D1%8C%D0%B7" TargetMode="External"/><Relationship Id="rId5" Type="http://schemas.openxmlformats.org/officeDocument/2006/relationships/hyperlink" Target="https://ru.wikipedia.org/wiki/%D0%AD%D0%B7%D0%BE%D0%BF" TargetMode="External"/><Relationship Id="rId4" Type="http://schemas.openxmlformats.org/officeDocument/2006/relationships/hyperlink" Target="https://ru.wikipedia.org/wiki/%D0%9B%D1%83%D1%86%D0%B8%D0%B9_%D0%90%D0%BD%D0%BD%D0%B5%D0%B9_%D0%A1%D0%B5%D0%BD%D0%B5%D0%BA%D0%B0" TargetMode="External"/><Relationship Id="rId9" Type="http://schemas.openxmlformats.org/officeDocument/2006/relationships/hyperlink" Target="https://ru.wikipedia.org/wiki/%D0%94%D0%B5%D0%BC%D0%BE%D0%BA%D1%80%D0%B8%D1%82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author24.ru/spravochniki/menedzhment/prognozirovanie_i_planirovani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200" dirty="0">
                <a:latin typeface="Times New Roman"/>
                <a:ea typeface="Times New Roman"/>
              </a:rPr>
              <a:t>«Предметные компетенции - основа профессионального мастерства»	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Садыкова З.Ф., </a:t>
            </a:r>
          </a:p>
          <a:p>
            <a:pPr algn="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методист ИМО УО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г.Казани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31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dirty="0" smtClean="0">
                <a:latin typeface="Times New Roman" pitchFamily="18" charset="0"/>
              </a:rPr>
              <a:t>«Современный урок»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844824"/>
            <a:ext cx="8280920" cy="4464496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Технология - 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это достаточно жёстко зафиксированная последовательность действий и операций, гарантирующих получение заданного результата (по В.И. </a:t>
            </a:r>
            <a:r>
              <a:rPr lang="ru-RU" sz="16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Загвязинскому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Педагогическая технология – 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системная совокупность и порядок функционирования </a:t>
            </a:r>
            <a:r>
              <a:rPr lang="ru-RU" sz="16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всеъ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личностных, инструментальных, методологических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средств, 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используемых для достижения педагогических целей (</a:t>
            </a:r>
            <a:r>
              <a:rPr lang="ru-RU" sz="16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М.В.Кларин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).</a:t>
            </a:r>
            <a:endParaRPr lang="ru-RU" sz="1600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Педагогическая </a:t>
            </a:r>
            <a:r>
              <a:rPr lang="ru-RU" sz="1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технология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— совокупность психолого-педагогических установок, определяющих специальный набор и компоновку форм, методов, способов, приемов обучения, воспитательных средств; она есть организационно-методический инструментарий педагогического процесса (Б.Т. Лихачев). </a:t>
            </a:r>
            <a:endParaRPr lang="ru-RU" sz="16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Педагогическая технология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— это содержательная техника реализации учебного процесса (В.П. Беспалько). </a:t>
            </a:r>
            <a:endParaRPr lang="ru-RU" sz="16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Педагогическая технология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— это описание процесса достижения планируемых результатов обучения (И.П. Волков).</a:t>
            </a:r>
            <a:endParaRPr lang="ru-RU" sz="16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eaLnBrk="1" hangingPunct="1">
              <a:lnSpc>
                <a:spcPct val="80000"/>
              </a:lnSpc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198463"/>
          </a:xfrm>
        </p:spPr>
        <p:txBody>
          <a:bodyPr/>
          <a:lstStyle/>
          <a:p>
            <a:pPr algn="ctr" eaLnBrk="1" hangingPunct="1"/>
            <a:r>
              <a:rPr lang="ru-RU" sz="3200" b="1" dirty="0" smtClean="0">
                <a:latin typeface="Times New Roman" pitchFamily="18" charset="0"/>
              </a:rPr>
              <a:t>«Современный урок»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28800"/>
            <a:ext cx="8127504" cy="4431705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solidFill>
                  <a:srgbClr val="000000"/>
                </a:solidFill>
                <a:latin typeface="Times New Roman"/>
                <a:ea typeface="Calibri"/>
              </a:rPr>
              <a:t>Техника –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</a:rPr>
              <a:t>совокупность приемов и средств, направленных на четкую и эффективную организацию учебных занятий. </a:t>
            </a:r>
            <a:endParaRPr lang="ru-RU" sz="1800" b="1" spc="-2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spc="-2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Педагогическая </a:t>
            </a:r>
            <a:r>
              <a:rPr lang="ru-RU" sz="1800" b="1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техника</a:t>
            </a:r>
            <a:r>
              <a:rPr lang="ru-RU" sz="1800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– совокупность педагогических средств и приемов, которыми владеет педагог и которые позволяют ему эффективно решать педагогические задачи. </a:t>
            </a:r>
            <a:endParaRPr lang="ru-RU" sz="1800" spc="-2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Метод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совокупность приемов и средств, направленных на четкую и эффективную организацию учебных занятий. Например, выразительность речи, умение владеть голосом, жестом, мимикой, умение оперировать учебным и лабораторным оборудованием, применять наглядные пособия, ТСО и т. д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Методика обучения –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совокупность методов и приёмов, используемых для достижения определённого класса целей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1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Clr>
                <a:srgbClr val="3333CC"/>
              </a:buClr>
            </a:pPr>
            <a:r>
              <a:rPr lang="ru-RU" sz="1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Приём обучения – </a:t>
            </a:r>
            <a:r>
              <a:rPr lang="ru-RU" sz="1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это элемент метода, его составная часть, разовое действие, отдельный шаг в реализации метода (</a:t>
            </a:r>
            <a:r>
              <a:rPr lang="ru-RU" sz="1800" kern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И.П.Подласый</a:t>
            </a:r>
            <a:r>
              <a:rPr lang="ru-RU" sz="1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).</a:t>
            </a:r>
            <a:endParaRPr lang="ru-RU" sz="1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982439"/>
          </a:xfrm>
        </p:spPr>
        <p:txBody>
          <a:bodyPr/>
          <a:lstStyle/>
          <a:p>
            <a:pPr algn="ctr"/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«Современный урок»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700808"/>
            <a:ext cx="7911480" cy="4431705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Учебное занятие -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это форма организации обучения с группой обучающихся определенного возраста, постоянного состава, занятие по твердому расписанию и с единой программой обучения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Calibri"/>
              </a:rPr>
              <a:t>Урок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</a:rPr>
              <a:t>–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</a:rPr>
              <a:t>форма организации обучения с целью овладения учащимися изучаемым материалом (знаниями, умениями, навыками, мировоззренческими и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</a:rPr>
              <a:t>нравственно-эстетическими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</a:rPr>
              <a:t>идеями). </a:t>
            </a:r>
            <a:endParaRPr lang="ru-RU" sz="2000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Компетенция –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совокупность знаний, умений, способов деятельности, задаваемых к определённому кругу предметов и процессов, необходимых для качественной продуктивной деятельности.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Компетентность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 владение, обладание соответствующей компетенцией, знание в действии, умение использовать его на практике в новых условиях.</a:t>
            </a:r>
          </a:p>
          <a:p>
            <a:endParaRPr lang="ru-RU" alt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412520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8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«Современный урок»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Рефлексия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это процесс и результат фиксирования участниками образовательного процесса состояния своего развития, саморазвития и причин этого.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Мониторинг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образовании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– система организации сбора, хранения, обработки, анализа и распространения информации о деятельности школы, обеспечивающая непрерывное слежение за состоянием одной или нескольких систем образовательного учреждения и прогнозирование их развития.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Диагностика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– это система деятельности педагогов, которая заключается в изучении состояния и результатов процесса обучения.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sz="2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4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80000"/>
              </a:lnSpc>
            </a:pPr>
            <a:endParaRPr lang="ru-RU" alt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85222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</a:rPr>
              <a:t>Давайте порассуждаем…</a:t>
            </a:r>
            <a:r>
              <a:rPr lang="ru-RU" sz="24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«Я – учитель», – утверждает большинство педагогов. А какой я учитель?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endParaRPr lang="ru-RU" sz="2400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268760"/>
            <a:ext cx="7772400" cy="4863753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sz="24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Каким бы </a:t>
            </a:r>
            <a:r>
              <a:rPr lang="ru-RU" sz="24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хотел </a:t>
            </a:r>
            <a:r>
              <a:rPr lang="ru-RU" sz="24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видеть </a:t>
            </a:r>
            <a:r>
              <a:rPr lang="ru-RU" sz="24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ученик современного </a:t>
            </a:r>
            <a:r>
              <a:rPr lang="ru-RU" sz="24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учителя</a:t>
            </a:r>
            <a:r>
              <a:rPr lang="ru-RU" sz="24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?»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Учитель</a:t>
            </a:r>
            <a:r>
              <a:rPr lang="ru-RU" sz="24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который относится ко мне по-человечески.</a:t>
            </a:r>
            <a:endParaRPr lang="ru-RU" sz="24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Учитель</a:t>
            </a:r>
            <a:r>
              <a:rPr lang="ru-RU" sz="24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который учитывает мои возможности.</a:t>
            </a:r>
            <a:endParaRPr lang="ru-RU" sz="24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Учитель</a:t>
            </a:r>
            <a:r>
              <a:rPr lang="ru-RU" sz="24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который хорошо знает предмет.</a:t>
            </a:r>
            <a:endParaRPr lang="ru-RU" sz="24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Учитель</a:t>
            </a:r>
            <a:r>
              <a:rPr lang="ru-RU" sz="24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у которого интересно на уроке.</a:t>
            </a:r>
            <a:endParaRPr lang="ru-RU" sz="24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Учитель</a:t>
            </a:r>
            <a:r>
              <a:rPr lang="ru-RU" sz="24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который называет меня по имени.</a:t>
            </a:r>
            <a:endParaRPr lang="ru-RU" sz="24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Эмоционально </a:t>
            </a:r>
            <a:r>
              <a:rPr lang="ru-RU" sz="24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уравновешенный человек. </a:t>
            </a:r>
            <a:endParaRPr lang="ru-RU" sz="24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Строгий </a:t>
            </a:r>
            <a:r>
              <a:rPr lang="ru-RU" sz="24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учитель, который требует многого.</a:t>
            </a:r>
            <a:endParaRPr lang="ru-RU" sz="24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Учитель</a:t>
            </a:r>
            <a:r>
              <a:rPr lang="ru-RU" sz="24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который меня хвалит</a:t>
            </a:r>
            <a:r>
              <a:rPr lang="ru-RU" sz="24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Учитель</a:t>
            </a:r>
            <a:r>
              <a:rPr lang="ru-RU" sz="24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который общается с нами после уроков.</a:t>
            </a:r>
            <a:endParaRPr lang="ru-RU" sz="24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eaLnBrk="1" hangingPunct="1">
              <a:lnSpc>
                <a:spcPct val="80000"/>
              </a:lnSpc>
            </a:pPr>
            <a:endParaRPr lang="ru-RU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188641"/>
            <a:ext cx="7793037" cy="936104"/>
          </a:xfrm>
        </p:spPr>
        <p:txBody>
          <a:bodyPr/>
          <a:lstStyle/>
          <a:p>
            <a:pPr algn="ctr" eaLnBrk="1" hangingPunct="1"/>
            <a:r>
              <a:rPr lang="ru-RU" sz="2400" b="1" kern="1800" dirty="0">
                <a:solidFill>
                  <a:srgbClr val="000000"/>
                </a:solidFill>
                <a:latin typeface="Times New Roman"/>
                <a:ea typeface="Times New Roman"/>
              </a:rPr>
              <a:t>Анкета «Стили педагогического взаимодействия (учитель глазами учащихся)» 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916832"/>
            <a:ext cx="8276456" cy="4464496"/>
          </a:xfrm>
        </p:spPr>
        <p:txBody>
          <a:bodyPr/>
          <a:lstStyle/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1.Во </a:t>
            </a:r>
            <a:r>
              <a:rPr lang="ru-RU" sz="16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время объяснения учебного материала учитель, как правило, находится за учительским столом.</a:t>
            </a:r>
            <a:endParaRPr lang="ru-RU" sz="16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2.По </a:t>
            </a:r>
            <a:r>
              <a:rPr lang="ru-RU" sz="16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ходу урока учитель часто приводит примеры из жизни, иллюстрируя сказанное.</a:t>
            </a:r>
            <a:endParaRPr lang="ru-RU" sz="16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3.Учитель </a:t>
            </a:r>
            <a:r>
              <a:rPr lang="ru-RU" sz="16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ведёт объяснение, как правило, не отрываясь от своих записей.</a:t>
            </a:r>
            <a:endParaRPr lang="ru-RU" sz="16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4.Учитель </a:t>
            </a:r>
            <a:r>
              <a:rPr lang="ru-RU" sz="16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часто вовлекает учащихся в обсуждение темы урока.</a:t>
            </a:r>
            <a:endParaRPr lang="ru-RU" sz="16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5.Учитель </a:t>
            </a:r>
            <a:r>
              <a:rPr lang="ru-RU" sz="16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поощряет учащихся, если они вступают в диалог с ним во время объяснения темы урока.</a:t>
            </a:r>
            <a:endParaRPr lang="ru-RU" sz="16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6.Учитель </a:t>
            </a:r>
            <a:r>
              <a:rPr lang="ru-RU" sz="16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удачно шутит в ходе урока.</a:t>
            </a:r>
            <a:endParaRPr lang="ru-RU" sz="16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7.Учителя </a:t>
            </a:r>
            <a:r>
              <a:rPr lang="ru-RU" sz="16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выводит из себя любой шум, шорохи, оживление в классе.</a:t>
            </a:r>
            <a:endParaRPr lang="ru-RU" sz="16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8.Если </a:t>
            </a:r>
            <a:r>
              <a:rPr lang="ru-RU" sz="16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учитель чувствует невнимание к себе, то он повышает голос или делает паузу.</a:t>
            </a:r>
            <a:endParaRPr lang="ru-RU" sz="16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9.Учитель </a:t>
            </a:r>
            <a:r>
              <a:rPr lang="ru-RU" sz="16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приветствует, если учащиеся задают вопросы во время объяснения материала.</a:t>
            </a:r>
            <a:endParaRPr lang="ru-RU" sz="16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10.Учитель </a:t>
            </a:r>
            <a:r>
              <a:rPr lang="ru-RU" sz="16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замечает изменения в настроении учащихся во время урока.</a:t>
            </a:r>
            <a:endParaRPr lang="ru-RU" sz="16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11.Учитель </a:t>
            </a:r>
            <a:r>
              <a:rPr lang="ru-RU" sz="16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часто увлекается монологом, и ему не хватает времени на уроке.</a:t>
            </a:r>
            <a:endParaRPr lang="ru-RU" sz="16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12.Учитель </a:t>
            </a:r>
            <a:r>
              <a:rPr lang="ru-RU" sz="16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признаёт право учащегося на ошибку.</a:t>
            </a:r>
            <a:endParaRPr lang="ru-RU" sz="16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14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eaLnBrk="1" hangingPunct="1">
              <a:lnSpc>
                <a:spcPct val="90000"/>
              </a:lnSpc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400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772816"/>
            <a:ext cx="7772400" cy="4359697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</a:pPr>
            <a:r>
              <a:rPr lang="ru-RU" sz="24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Анкета</a:t>
            </a:r>
          </a:p>
          <a:p>
            <a:pPr algn="ctr" eaLnBrk="1" hangingPunct="1">
              <a:lnSpc>
                <a:spcPct val="80000"/>
              </a:lnSpc>
            </a:pPr>
            <a:endParaRPr lang="ru-RU" sz="2400" b="1" kern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ru-RU" sz="24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«Эмоциональный </a:t>
            </a:r>
            <a:r>
              <a:rPr lang="ru-RU" sz="24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термометр»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endParaRPr lang="ru-RU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i="1" kern="1800" spc="7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Свод правил для учителей</a:t>
            </a:r>
            <a:r>
              <a:rPr lang="ru-RU" sz="2000" i="1" spc="75" dirty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/>
            </a:r>
            <a:br>
              <a:rPr lang="ru-RU" sz="2000" i="1" spc="75" dirty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</a:br>
            <a:endParaRPr lang="ru-RU" sz="2400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Улыбайтесь! Умудритесь быть счастливыми и красивыми!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Будьте терпеливы!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Внушайте каждому веру в свои силы.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Учитесь создавать ситуацию успеха.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kern="1800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Учите ребят дарить радость людям, отдавать каждому делу частицу сердца.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Учитесь у ребят! Вместе переживайте радость познания, а неудачи делайте стартом для новой работы.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Цените каждый миг совместного бытия. Вместе с детьми радуйтесь красоте: восходу и закату, картине художника, голосам птиц, изумляйтесь счастью подаренной жизни.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eaLnBrk="1" hangingPunct="1">
              <a:lnSpc>
                <a:spcPct val="80000"/>
              </a:lnSpc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2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2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Слова </a:t>
            </a:r>
            <a:r>
              <a:rPr lang="ru-RU" sz="32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великих людей </a:t>
            </a:r>
            <a:r>
              <a:rPr lang="ru-RU" sz="32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2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2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 </a:t>
            </a:r>
            <a:r>
              <a:rPr lang="ru-RU" sz="32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учении и </a:t>
            </a:r>
            <a:r>
              <a:rPr lang="ru-RU" sz="32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образовании</a:t>
            </a:r>
            <a:endParaRPr lang="ru-RU" sz="3200" b="1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772816"/>
            <a:ext cx="8127504" cy="4359697"/>
          </a:xfrm>
        </p:spPr>
        <p:txBody>
          <a:bodyPr/>
          <a:lstStyle/>
          <a:p>
            <a:pPr marL="180340" indent="-180340" algn="just">
              <a:lnSpc>
                <a:spcPct val="115000"/>
              </a:lnSpc>
              <a:spcAft>
                <a:spcPts val="0"/>
              </a:spcAft>
            </a:pPr>
            <a:r>
              <a:rPr lang="ru-RU" sz="18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«Только самые мудрые и самые глупые не поддаются обучению».</a:t>
            </a:r>
            <a:r>
              <a:rPr lang="ru-RU" sz="18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hlinkClick r:id="rId2"/>
              </a:rPr>
              <a:t>Конфуций</a:t>
            </a:r>
            <a:endParaRPr lang="ru-RU" sz="1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>
              <a:lnSpc>
                <a:spcPct val="115000"/>
              </a:lnSpc>
              <a:spcAft>
                <a:spcPts val="0"/>
              </a:spcAft>
            </a:pPr>
            <a:r>
              <a:rPr lang="ru-RU" sz="18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«Чему бы ты ни учился, ты учишься для себя».</a:t>
            </a:r>
            <a:r>
              <a:rPr lang="ru-RU" sz="18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1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hlinkClick r:id="rId3"/>
              </a:rPr>
              <a:t>Петроний</a:t>
            </a:r>
            <a:endParaRPr lang="ru-RU" sz="1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>
              <a:lnSpc>
                <a:spcPct val="115000"/>
              </a:lnSpc>
              <a:spcAft>
                <a:spcPts val="0"/>
              </a:spcAft>
            </a:pPr>
            <a:r>
              <a:rPr lang="ru-RU" sz="18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«Сколько б ты ни жил, всю жизнь следует учиться».</a:t>
            </a:r>
            <a:r>
              <a:rPr lang="ru-RU" sz="18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hlinkClick r:id="rId4"/>
              </a:rPr>
              <a:t>Сенека</a:t>
            </a:r>
            <a:endParaRPr lang="ru-RU" sz="1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>
              <a:lnSpc>
                <a:spcPct val="115000"/>
              </a:lnSpc>
              <a:spcAft>
                <a:spcPts val="0"/>
              </a:spcAft>
            </a:pPr>
            <a:r>
              <a:rPr lang="ru-RU" sz="1800" i="1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«Не стыдись учиться в зрелом возрасте: лучше научиться поздно, чем никогда».</a:t>
            </a:r>
            <a:r>
              <a:rPr lang="ru-RU" sz="1800" b="1" i="1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1" i="1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hlinkClick r:id="rId5"/>
              </a:rPr>
              <a:t>Эзоп</a:t>
            </a:r>
            <a:endParaRPr lang="ru-RU" sz="1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>
              <a:lnSpc>
                <a:spcPct val="115000"/>
              </a:lnSpc>
              <a:spcAft>
                <a:spcPts val="0"/>
              </a:spcAft>
            </a:pPr>
            <a:r>
              <a:rPr lang="ru-RU" sz="18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«Человек не может по-настоящему усовершенствоваться, если не помогает усовершенствоваться другим»</a:t>
            </a:r>
            <a:r>
              <a:rPr lang="ru-RU" sz="18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18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hlinkClick r:id="rId6"/>
              </a:rPr>
              <a:t>Чарльз Диккенс</a:t>
            </a:r>
            <a:endParaRPr lang="ru-RU" sz="1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>
              <a:lnSpc>
                <a:spcPct val="115000"/>
              </a:lnSpc>
              <a:spcAft>
                <a:spcPts val="0"/>
              </a:spcAft>
            </a:pPr>
            <a:r>
              <a:rPr lang="ru-RU" sz="18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«В учении нельзя останавливаться».</a:t>
            </a:r>
            <a:r>
              <a:rPr lang="ru-RU" sz="18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1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hlinkClick r:id="rId7"/>
              </a:rPr>
              <a:t>Сюнь-цзы</a:t>
            </a:r>
            <a:endParaRPr lang="ru-RU" sz="1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>
              <a:lnSpc>
                <a:spcPct val="115000"/>
              </a:lnSpc>
              <a:spcAft>
                <a:spcPts val="0"/>
              </a:spcAft>
            </a:pPr>
            <a:r>
              <a:rPr lang="ru-RU" sz="18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«Я никогда не позволял, чтобы мои школьные занятия мешали моему образованию». </a:t>
            </a:r>
            <a:r>
              <a:rPr lang="ru-RU" sz="18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hlinkClick r:id="rId8"/>
              </a:rPr>
              <a:t>Марк Твен</a:t>
            </a:r>
            <a:endParaRPr lang="ru-RU" sz="1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>
              <a:lnSpc>
                <a:spcPct val="115000"/>
              </a:lnSpc>
              <a:spcAft>
                <a:spcPts val="0"/>
              </a:spcAft>
            </a:pPr>
            <a:r>
              <a:rPr lang="ru-RU" sz="18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«Ни искусство, ни мудрость не могут быть достигнуты, если им не учиться». </a:t>
            </a:r>
            <a:r>
              <a:rPr lang="ru-RU" sz="1800" b="1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hlinkClick r:id="rId9"/>
              </a:rPr>
              <a:t>Демокрит</a:t>
            </a:r>
            <a:endParaRPr lang="ru-RU" sz="1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eaLnBrk="1" hangingPunct="1">
              <a:lnSpc>
                <a:spcPct val="90000"/>
              </a:lnSpc>
            </a:pP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2688" y="1700808"/>
            <a:ext cx="7772400" cy="4431705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i="1" spc="-2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«Главной задачей образования на современном этапе развития человеческой цивилизации должно стать создание условий для самостоятельного выбора чело</a:t>
            </a:r>
            <a:r>
              <a:rPr lang="ru-RU" sz="2400" i="1" spc="-25" dirty="0">
                <a:solidFill>
                  <a:srgbClr val="1F2021"/>
                </a:solidFill>
                <a:latin typeface="Times New Roman"/>
                <a:ea typeface="Times New Roman"/>
                <a:cs typeface="Times New Roman"/>
              </a:rPr>
              <a:t>века, формирования готовности и способности действовать на основе постоянного выбора и умение выходить из ситуации выбора без стрессов».</a:t>
            </a:r>
            <a:endParaRPr lang="ru-RU" sz="2400" i="1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spc="-25" dirty="0">
                <a:solidFill>
                  <a:srgbClr val="1F2021"/>
                </a:solidFill>
                <a:latin typeface="Times New Roman"/>
                <a:ea typeface="Times New Roman"/>
                <a:cs typeface="Times New Roman"/>
              </a:rPr>
              <a:t>(из доклада международной комиссии ЮНЕСКО по образованию в </a:t>
            </a:r>
            <a:r>
              <a:rPr lang="en-US" sz="2400" spc="-25" dirty="0">
                <a:solidFill>
                  <a:srgbClr val="1F2021"/>
                </a:solidFill>
                <a:latin typeface="Times New Roman"/>
                <a:ea typeface="Times New Roman"/>
                <a:cs typeface="Times New Roman"/>
              </a:rPr>
              <a:t>XX</a:t>
            </a:r>
            <a:r>
              <a:rPr lang="ru-RU" sz="2400" spc="-25" dirty="0">
                <a:solidFill>
                  <a:srgbClr val="1F2021"/>
                </a:solidFill>
                <a:latin typeface="Times New Roman"/>
                <a:ea typeface="Times New Roman"/>
                <a:cs typeface="Times New Roman"/>
              </a:rPr>
              <a:t>1 веке)</a:t>
            </a:r>
            <a:endParaRPr lang="ru-RU" sz="24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8227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2400" dirty="0" smtClean="0">
                <a:latin typeface="Times New Roman" pitchFamily="18" charset="0"/>
              </a:rPr>
              <a:t/>
            </a:r>
            <a:br>
              <a:rPr lang="ru-RU" altLang="ru-RU" sz="2400" dirty="0" smtClean="0">
                <a:latin typeface="Times New Roman" pitchFamily="18" charset="0"/>
              </a:rPr>
            </a:br>
            <a:r>
              <a:rPr lang="ru-RU" altLang="ru-RU" sz="2400" dirty="0" smtClean="0">
                <a:latin typeface="Times New Roman" pitchFamily="18" charset="0"/>
              </a:rPr>
              <a:t> </a:t>
            </a:r>
            <a:endParaRPr lang="ru-RU" altLang="ru-RU" sz="2400" b="1" u="sng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«Стабильное качество преподавания – самый важный фактор,</a:t>
            </a:r>
            <a:br>
              <a:rPr lang="ru-RU" sz="2000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000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влекущий за собой повышение качества достижений,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но оно отсутствует в большинстве систем».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i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М.Барбер</a:t>
            </a:r>
            <a:r>
              <a:rPr lang="ru-RU" sz="2000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и </a:t>
            </a:r>
            <a:r>
              <a:rPr lang="ru-RU" sz="2000" i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М.Муршед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87617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marL="0" indent="0"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99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785225" cy="1196752"/>
          </a:xfrm>
        </p:spPr>
        <p:txBody>
          <a:bodyPr/>
          <a:lstStyle/>
          <a:p>
            <a:pPr eaLnBrk="1" hangingPunct="1"/>
            <a:r>
              <a:rPr lang="ru-RU" sz="3200" b="1" dirty="0" smtClean="0"/>
              <a:t>Профессиональный стандарт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844824"/>
            <a:ext cx="8271520" cy="4287689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Профессиональный </a:t>
            </a:r>
            <a:r>
              <a:rPr lang="ru-RU" sz="1600" b="1" dirty="0">
                <a:solidFill>
                  <a:srgbClr val="000000"/>
                </a:solidFill>
                <a:latin typeface="Times New Roman"/>
                <a:ea typeface="Times New Roman"/>
              </a:rPr>
              <a:t>стандарт педагога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 – это документ, в котором учтены все требования к личности и профессиональной компетентности преподавателей. Теперь квалификационный уровень педагога будет присваиваться в соответствии с этим нормативным актом. Также он должен учитываться при приеме учителя на работу и при составлении его должностной инструкции.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В документе для учителей детально прописаны все знания и умения, которыми они должны обладать, а также конкретизированы трудовые действия в зависимости от направленности работы (воспитатель в дошкольном учреждении, учитель начальных классов, учитель-предметник и т.д.).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Ожидается, что благодаря введению </a:t>
            </a:r>
            <a:r>
              <a:rPr lang="ru-RU" sz="1600" dirty="0" err="1">
                <a:solidFill>
                  <a:srgbClr val="000000"/>
                </a:solidFill>
                <a:latin typeface="Times New Roman"/>
                <a:ea typeface="Times New Roman"/>
              </a:rPr>
              <a:t>профстандарта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, основу российской системы образования будут составлять настоящие профессионалы, умеющие работать с самыми разными категориями детей (одаренными, инвалидами, сиротами, мигрантами и т.д.) и эффективно взаимодействовать с другими специалистами (дефектологами, психологами, социальными педагогами и т.д.).</a:t>
            </a:r>
          </a:p>
          <a:p>
            <a:pPr eaLnBrk="1" hangingPunct="1">
              <a:lnSpc>
                <a:spcPct val="90000"/>
              </a:lnSpc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38512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z="2800" b="1" dirty="0" smtClean="0">
              <a:latin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628775"/>
            <a:ext cx="7772400" cy="45037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000" dirty="0" smtClean="0">
              <a:latin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9592" y="188913"/>
            <a:ext cx="8065021" cy="6335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910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800" b="1" dirty="0" smtClean="0">
                <a:latin typeface="Times New Roman" pitchFamily="18" charset="0"/>
              </a:rPr>
              <a:t>Предметная компетентность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Знание в области преподаваемого предмета</a:t>
            </a:r>
          </a:p>
          <a:p>
            <a:pPr algn="just">
              <a:lnSpc>
                <a:spcPct val="90000"/>
              </a:lnSpc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Знание методики преподавания</a:t>
            </a:r>
          </a:p>
          <a:p>
            <a:pPr algn="just">
              <a:lnSpc>
                <a:spcPct val="90000"/>
              </a:lnSpc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Знание дидактических требований к преподаваемому предмету</a:t>
            </a:r>
          </a:p>
          <a:p>
            <a:pPr algn="just">
              <a:lnSpc>
                <a:spcPct val="90000"/>
              </a:lnSpc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Уровень решения актуальных проблем теории и методики преподавания предмета</a:t>
            </a:r>
          </a:p>
          <a:p>
            <a:pPr algn="just">
              <a:lnSpc>
                <a:spcPct val="90000"/>
              </a:lnSpc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ru-RU" altLang="ru-RU" sz="2400" dirty="0" smtClean="0"/>
          </a:p>
          <a:p>
            <a:pPr algn="just">
              <a:lnSpc>
                <a:spcPct val="90000"/>
              </a:lnSpc>
            </a:pPr>
            <a:endParaRPr lang="ru-RU" alt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60819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54100"/>
          </a:xfrm>
        </p:spPr>
        <p:txBody>
          <a:bodyPr/>
          <a:lstStyle/>
          <a:p>
            <a:pPr eaLnBrk="1" hangingPunct="1"/>
            <a:endParaRPr lang="ru-RU" sz="2400" b="1" dirty="0" smtClean="0">
              <a:latin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484313"/>
            <a:ext cx="77724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.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0648"/>
            <a:ext cx="8064450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342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126455"/>
          </a:xfrm>
        </p:spPr>
        <p:txBody>
          <a:bodyPr/>
          <a:lstStyle/>
          <a:p>
            <a:pPr algn="ctr"/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4000" b="1" u="sng" dirty="0" smtClean="0"/>
              <a:t/>
            </a:r>
            <a:br>
              <a:rPr lang="ru-RU" altLang="ru-RU" sz="4000" b="1" u="sng" dirty="0" smtClean="0"/>
            </a:br>
            <a:r>
              <a:rPr lang="ru-RU" altLang="ru-RU" sz="4000" dirty="0" smtClean="0"/>
              <a:t/>
            </a:r>
            <a:br>
              <a:rPr lang="ru-RU" altLang="ru-RU" sz="4000" dirty="0" smtClean="0"/>
            </a:br>
            <a:r>
              <a:rPr lang="ru-RU" altLang="ru-RU" sz="4000" dirty="0" smtClean="0"/>
              <a:t> «Современный урок»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772815"/>
            <a:ext cx="7772400" cy="4824835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Обучение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(</a:t>
            </a:r>
            <a:r>
              <a:rPr lang="ru-RU" sz="1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педагогике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) — целенаправленный педагогический процесс организации и стимулирования активной учебно-познавательной деятельности учащихся по овладению знаниями, умениями и навыками.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Преподавание </a:t>
            </a: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упорядоченная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деятельность педагога по реализации цели обучения (образовательных задач) и обеспечения информирования, осознания и практического применения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знаний.</a:t>
            </a:r>
            <a:endParaRPr lang="ru-RU" sz="18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Развитие -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поступательное движение, переход от старого к новому, процесс смены низших ступеней высшими, изменения во внутреннем мире, облике человека в результате внешних влияний и его собственной активности; деятельность по достижению такого результата; процесс и результат количественных и качественных изменений человека. </a:t>
            </a:r>
            <a:endParaRPr lang="ru-RU" alt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350161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838423"/>
          </a:xfrm>
        </p:spPr>
        <p:txBody>
          <a:bodyPr/>
          <a:lstStyle/>
          <a:p>
            <a:pPr algn="ctr" eaLnBrk="1" hangingPunct="1"/>
            <a:r>
              <a:rPr lang="ru-RU" altLang="ru-RU" sz="4000" dirty="0">
                <a:solidFill>
                  <a:srgbClr val="333399"/>
                </a:solidFill>
              </a:rPr>
              <a:t>«Современный урок»</a:t>
            </a:r>
            <a:endParaRPr lang="ru-RU" sz="2400" dirty="0" smtClean="0">
              <a:solidFill>
                <a:srgbClr val="6699FF"/>
              </a:solidFill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700808"/>
            <a:ext cx="7772400" cy="4431705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u="sng" spc="-30" dirty="0" smtClean="0">
                <a:solidFill>
                  <a:schemeClr val="accent4"/>
                </a:solidFill>
                <a:latin typeface="Times New Roman"/>
                <a:ea typeface="Calibri"/>
                <a:cs typeface="Times New Roman"/>
              </a:rPr>
              <a:t>Педагогическая задача</a:t>
            </a:r>
            <a:r>
              <a:rPr lang="ru-RU" sz="2000" spc="-3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 </a:t>
            </a:r>
            <a:r>
              <a:rPr lang="ru-RU" sz="2000" spc="-3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это результаты осознания педагогом цели обучения или воспитания, а также условий и способов ее реализации на практике. У человека как субъекта и объекта взаимодействия с педагогом в процессе решения педагогической задачи в результате должны появиться новые знания, умения или ка­чества личности. Педагогическая задача возникает всегда, когда нужно подготовить переход человека от состояния незнания к состоянию знания, от непонимания к пониманию, от неумения к умению, от беспомощности к самостоятельности.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kern="1800" dirty="0">
                <a:solidFill>
                  <a:srgbClr val="000000"/>
                </a:solidFill>
                <a:latin typeface="Times New Roman"/>
                <a:ea typeface="Times New Roman"/>
              </a:rPr>
              <a:t>Педагогическая деятельность –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профессиональная деятельность, направленная на создание в педагогическом процессе оптимальных условий для воспитания, развития и саморазвития личности воспитанника, выбора возможностей свободного и творческого самовыражения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dirty="0">
                <a:solidFill>
                  <a:srgbClr val="333399"/>
                </a:solidFill>
              </a:rPr>
              <a:t>«Современный урок»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Целеполагание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– сознательный процесс выявления и постановки целей и задач педагогической деятельности. В современной педагогической науке под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дидактическими целями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понимают концентрированное выражение интересов общества и личности; системообразующий фактор педагогической системы; часть </a:t>
            </a:r>
            <a:r>
              <a:rPr lang="ru-RU" sz="2400" u="sng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  <a:hlinkClick r:id="rId2"/>
              </a:rPr>
              <a:t>прогнозирования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проектирования, реализации и управления педагогического процесса.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032093"/>
      </p:ext>
    </p:extLst>
  </p:cSld>
  <p:clrMapOvr>
    <a:masterClrMapping/>
  </p:clrMapOvr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1142</TotalTime>
  <Words>1261</Words>
  <Application>Microsoft Office PowerPoint</Application>
  <PresentationFormat>Экран (4:3)</PresentationFormat>
  <Paragraphs>100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Палитра</vt:lpstr>
      <vt:lpstr>«Предметные компетенции - основа профессионального мастерства» </vt:lpstr>
      <vt:lpstr>  </vt:lpstr>
      <vt:lpstr>Профессиональный стандарт </vt:lpstr>
      <vt:lpstr>Презентация PowerPoint</vt:lpstr>
      <vt:lpstr>Предметная компетентность</vt:lpstr>
      <vt:lpstr>Презентация PowerPoint</vt:lpstr>
      <vt:lpstr>    «Современный урок»</vt:lpstr>
      <vt:lpstr>«Современный урок»</vt:lpstr>
      <vt:lpstr>«Современный урок»</vt:lpstr>
      <vt:lpstr>«Современный урок»</vt:lpstr>
      <vt:lpstr>«Современный урок»</vt:lpstr>
      <vt:lpstr>«Современный урок»</vt:lpstr>
      <vt:lpstr>«Современный урок»</vt:lpstr>
      <vt:lpstr>Давайте порассуждаем…«Я – учитель», – утверждает большинство педагогов. А какой я учитель? </vt:lpstr>
      <vt:lpstr>Анкета «Стили педагогического взаимодействия (учитель глазами учащихся)» </vt:lpstr>
      <vt:lpstr>Презентация PowerPoint</vt:lpstr>
      <vt:lpstr>Свод правил для учителей </vt:lpstr>
      <vt:lpstr> Слова великих людей  об учении и образовании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Направления реализации индивидуальной программы реабилитации в части получения образования детьми-инвалидами в средних общеобразовательных учреждениях</dc:title>
  <dc:creator>User</dc:creator>
  <cp:lastModifiedBy>GYPNORION</cp:lastModifiedBy>
  <cp:revision>53</cp:revision>
  <dcterms:created xsi:type="dcterms:W3CDTF">2011-12-13T13:03:42Z</dcterms:created>
  <dcterms:modified xsi:type="dcterms:W3CDTF">2018-09-12T10:06:13Z</dcterms:modified>
</cp:coreProperties>
</file>